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9" r:id="rId4"/>
    <p:sldId id="265" r:id="rId5"/>
    <p:sldId id="267" r:id="rId6"/>
    <p:sldId id="268" r:id="rId7"/>
    <p:sldId id="266" r:id="rId8"/>
    <p:sldId id="260" r:id="rId9"/>
    <p:sldId id="270" r:id="rId10"/>
    <p:sldId id="273" r:id="rId11"/>
    <p:sldId id="271" r:id="rId12"/>
    <p:sldId id="272" r:id="rId13"/>
    <p:sldId id="274" r:id="rId14"/>
    <p:sldId id="261" r:id="rId15"/>
    <p:sldId id="262" r:id="rId16"/>
    <p:sldId id="275" r:id="rId17"/>
  </p:sldIdLst>
  <p:sldSz cx="9144000" cy="5143500" type="screen16x9"/>
  <p:notesSz cx="6797675" cy="9926638"/>
  <p:embeddedFontLst>
    <p:embeddedFont>
      <p:font typeface="Apple Boy BTN" panose="020C0904040107040205" pitchFamily="34" charset="0"/>
      <p:regular r:id="rId19"/>
    </p:embeddedFont>
    <p:embeddedFont>
      <p:font typeface="Roboto" panose="020B0604020202020204" charset="0"/>
      <p:regular r:id="rId20"/>
      <p:bold r:id="rId21"/>
      <p:italic r:id="rId22"/>
      <p:boldItalic r:id="rId23"/>
    </p:embeddedFont>
    <p:embeddedFont>
      <p:font typeface="Imprint MT Shadow" panose="04020605060303030202" pitchFamily="82" charset="0"/>
      <p:regular r:id="rId24"/>
    </p:embeddedFont>
    <p:embeddedFont>
      <p:font typeface="Comic Sans MS" panose="030F0702030302020204" pitchFamily="66" charset="0"/>
      <p:regular r:id="rId25"/>
      <p:bold r:id="rId26"/>
      <p:italic r:id="rId27"/>
      <p:boldItalic r:id="rId28"/>
    </p:embeddedFont>
    <p:embeddedFont>
      <p:font typeface="Merriweather" panose="020B0604020202020204" charset="0"/>
      <p:regular r:id="rId29"/>
      <p:bold r:id="rId30"/>
      <p:italic r:id="rId31"/>
      <p:boldItalic r:id="rId32"/>
    </p:embeddedFont>
    <p:embeddedFont>
      <p:font typeface="Arial Black" panose="020B0A04020102020204"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41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305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324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16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81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4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d8e22ab23_0_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d8e22ab23_0_5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48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41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92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08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d8e22ab23_0_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d8e22ab23_0_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810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148200" y="1818950"/>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Year 7 Graduation </a:t>
            </a:r>
            <a:r>
              <a:rPr lang="en" dirty="0" smtClean="0"/>
              <a:t>2021-2022</a:t>
            </a:r>
            <a:endParaRPr dirty="0"/>
          </a:p>
        </p:txBody>
      </p:sp>
      <p:pic>
        <p:nvPicPr>
          <p:cNvPr id="65" name="Google Shape;65;p13"/>
          <p:cNvPicPr preferRelativeResize="0"/>
          <p:nvPr/>
        </p:nvPicPr>
        <p:blipFill>
          <a:blip r:embed="rId5">
            <a:alphaModFix/>
          </a:blip>
          <a:stretch>
            <a:fillRect/>
          </a:stretch>
        </p:blipFill>
        <p:spPr>
          <a:xfrm>
            <a:off x="6643175" y="2571750"/>
            <a:ext cx="2137174" cy="2137174"/>
          </a:xfrm>
          <a:prstGeom prst="rect">
            <a:avLst/>
          </a:prstGeom>
          <a:noFill/>
          <a:ln>
            <a:noFill/>
          </a:ln>
        </p:spPr>
      </p:pic>
      <p:pic>
        <p:nvPicPr>
          <p:cNvPr id="66" name="Google Shape;66;p13"/>
          <p:cNvPicPr preferRelativeResize="0"/>
          <p:nvPr/>
        </p:nvPicPr>
        <p:blipFill rotWithShape="1">
          <a:blip r:embed="rId6">
            <a:alphaModFix/>
          </a:blip>
          <a:srcRect/>
          <a:stretch/>
        </p:blipFill>
        <p:spPr>
          <a:xfrm>
            <a:off x="71425" y="0"/>
            <a:ext cx="9001125" cy="1983025"/>
          </a:xfrm>
          <a:prstGeom prst="rect">
            <a:avLst/>
          </a:prstGeom>
          <a:noFill/>
          <a:ln>
            <a:noFill/>
          </a:ln>
        </p:spPr>
      </p:pic>
      <p:sp>
        <p:nvSpPr>
          <p:cNvPr id="3" name="TextBox 2"/>
          <p:cNvSpPr txBox="1"/>
          <p:nvPr/>
        </p:nvSpPr>
        <p:spPr>
          <a:xfrm>
            <a:off x="357352" y="4572000"/>
            <a:ext cx="2444900" cy="307777"/>
          </a:xfrm>
          <a:prstGeom prst="rect">
            <a:avLst/>
          </a:prstGeom>
          <a:noFill/>
        </p:spPr>
        <p:txBody>
          <a:bodyPr wrap="none" rtlCol="0">
            <a:spAutoFit/>
          </a:bodyPr>
          <a:lstStyle/>
          <a:p>
            <a:r>
              <a:rPr lang="en-GB" dirty="0" smtClean="0"/>
              <a:t>Music by </a:t>
            </a:r>
            <a:r>
              <a:rPr lang="en-GB" dirty="0" err="1" smtClean="0"/>
              <a:t>jorikbasov-Pixabay</a:t>
            </a:r>
            <a:endParaRPr lang="en-GB" dirty="0"/>
          </a:p>
        </p:txBody>
      </p:sp>
      <p:pic>
        <p:nvPicPr>
          <p:cNvPr id="4" name="ambient-atmospheric-49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03700" y="4270177"/>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73"/>
    </mc:Choice>
    <mc:Fallback>
      <p:transition spd="slow" advTm="5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Readiness Award</a:t>
            </a:r>
            <a:r>
              <a:rPr lang="en" dirty="0" smtClean="0"/>
              <a:t/>
            </a:r>
            <a:br>
              <a:rPr lang="en" dirty="0" smtClean="0"/>
            </a:br>
            <a:r>
              <a:rPr lang="en" dirty="0"/>
              <a:t/>
            </a:r>
            <a:br>
              <a:rPr lang="en" dirty="0"/>
            </a:br>
            <a:r>
              <a:rPr lang="en" dirty="0" smtClean="0"/>
              <a:t>Nominated by Form Tutors</a:t>
            </a:r>
            <a:endParaRPr dirty="0"/>
          </a:p>
        </p:txBody>
      </p:sp>
      <p:sp>
        <p:nvSpPr>
          <p:cNvPr id="89" name="Google Shape;89;p16"/>
          <p:cNvSpPr txBox="1">
            <a:spLocks noGrp="1"/>
          </p:cNvSpPr>
          <p:nvPr>
            <p:ph type="body" idx="1"/>
          </p:nvPr>
        </p:nvSpPr>
        <p:spPr>
          <a:xfrm>
            <a:off x="4644675" y="212942"/>
            <a:ext cx="4166400" cy="4386583"/>
          </a:xfrm>
          <a:prstGeom prst="rect">
            <a:avLst/>
          </a:prstGeom>
        </p:spPr>
        <p:txBody>
          <a:bodyPr spcFirstLastPara="1" wrap="square" lIns="91425" tIns="91425" rIns="91425" bIns="91425" anchor="t" anchorCtr="0">
            <a:normAutofit/>
          </a:bodyPr>
          <a:lstStyle/>
          <a:p>
            <a:pPr marL="0" lvl="0" indent="0">
              <a:buNone/>
            </a:pPr>
            <a:r>
              <a:rPr lang="en-GB" sz="2400" b="1" dirty="0" smtClean="0"/>
              <a:t>7MJD</a:t>
            </a:r>
            <a:endParaRPr lang="en-GB" sz="2400" b="1" dirty="0"/>
          </a:p>
          <a:p>
            <a:pPr marL="0" lvl="0" indent="0">
              <a:buNone/>
            </a:pPr>
            <a:r>
              <a:rPr lang="en-GB" sz="2800" b="1" dirty="0" smtClean="0">
                <a:solidFill>
                  <a:srgbClr val="002060"/>
                </a:solidFill>
                <a:latin typeface="Arial Black" panose="020B0A04020102020204" pitchFamily="34" charset="0"/>
              </a:rPr>
              <a:t>Lexi </a:t>
            </a:r>
            <a:r>
              <a:rPr lang="en-GB" sz="2800" b="1" dirty="0" err="1" smtClean="0">
                <a:solidFill>
                  <a:srgbClr val="002060"/>
                </a:solidFill>
                <a:latin typeface="Arial Black" panose="020B0A04020102020204" pitchFamily="34" charset="0"/>
              </a:rPr>
              <a:t>Carbis</a:t>
            </a:r>
            <a:endParaRPr lang="en-GB" sz="2800" b="1" dirty="0">
              <a:solidFill>
                <a:srgbClr val="002060"/>
              </a:solidFill>
              <a:latin typeface="Arial Black" panose="020B0A04020102020204" pitchFamily="34" charset="0"/>
            </a:endParaRPr>
          </a:p>
          <a:p>
            <a:pPr marL="0" lvl="0" indent="0" algn="l" rtl="0">
              <a:spcBef>
                <a:spcPts val="0"/>
              </a:spcBef>
              <a:spcAft>
                <a:spcPts val="0"/>
              </a:spcAft>
              <a:buNone/>
            </a:pPr>
            <a:endParaRPr sz="1800" b="1" dirty="0"/>
          </a:p>
        </p:txBody>
      </p:sp>
      <p:sp>
        <p:nvSpPr>
          <p:cNvPr id="3" name="Rectangle 2"/>
          <p:cNvSpPr/>
          <p:nvPr/>
        </p:nvSpPr>
        <p:spPr>
          <a:xfrm>
            <a:off x="5058103" y="2377054"/>
            <a:ext cx="3339544" cy="1693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Mrs Davis</a:t>
            </a:r>
          </a:p>
          <a:p>
            <a:pPr algn="ctr"/>
            <a:r>
              <a:rPr lang="en-GB" sz="1600" dirty="0"/>
              <a:t>Lexi is always engaged and willing. She is confident in herself and ready for the day - every day.</a:t>
            </a:r>
            <a:endParaRPr lang="en-GB" sz="1600" b="1"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8"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378795036"/>
      </p:ext>
    </p:extLst>
  </p:cSld>
  <p:clrMapOvr>
    <a:masterClrMapping/>
  </p:clrMapOvr>
  <mc:AlternateContent xmlns:mc="http://schemas.openxmlformats.org/markup-compatibility/2006">
    <mc:Choice xmlns:p14="http://schemas.microsoft.com/office/powerpoint/2010/main" Requires="p14">
      <p:transition spd="slow" p14:dur="2000" advTm="8773"/>
    </mc:Choice>
    <mc:Fallback>
      <p:transition spd="slow" advTm="877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Readiness Award</a:t>
            </a:r>
            <a:r>
              <a:rPr lang="en" dirty="0" smtClean="0"/>
              <a:t/>
            </a:r>
            <a:br>
              <a:rPr lang="en" dirty="0" smtClean="0"/>
            </a:br>
            <a:r>
              <a:rPr lang="en" dirty="0"/>
              <a:t/>
            </a:r>
            <a:br>
              <a:rPr lang="en" dirty="0"/>
            </a:br>
            <a:r>
              <a:rPr lang="en" dirty="0" smtClean="0"/>
              <a:t>Nominated by Form Tutors</a:t>
            </a:r>
            <a:endParaRPr dirty="0"/>
          </a:p>
        </p:txBody>
      </p:sp>
      <p:sp>
        <p:nvSpPr>
          <p:cNvPr id="89" name="Google Shape;89;p16"/>
          <p:cNvSpPr txBox="1">
            <a:spLocks noGrp="1"/>
          </p:cNvSpPr>
          <p:nvPr>
            <p:ph type="body" idx="1"/>
          </p:nvPr>
        </p:nvSpPr>
        <p:spPr>
          <a:xfrm>
            <a:off x="4572000" y="228600"/>
            <a:ext cx="4498428" cy="4370925"/>
          </a:xfrm>
          <a:prstGeom prst="rect">
            <a:avLst/>
          </a:prstGeom>
        </p:spPr>
        <p:txBody>
          <a:bodyPr spcFirstLastPara="1" wrap="square" lIns="91425" tIns="91425" rIns="91425" bIns="91425" anchor="t" anchorCtr="0">
            <a:normAutofit/>
          </a:bodyPr>
          <a:lstStyle/>
          <a:p>
            <a:pPr marL="0" lvl="0" indent="0">
              <a:buNone/>
            </a:pPr>
            <a:r>
              <a:rPr lang="en-GB" sz="2400" b="1" dirty="0" smtClean="0"/>
              <a:t>7RLJ</a:t>
            </a:r>
          </a:p>
          <a:p>
            <a:pPr marL="0" lvl="0" indent="0">
              <a:buNone/>
            </a:pPr>
            <a:r>
              <a:rPr lang="en-GB" sz="2400" b="1" dirty="0" smtClean="0">
                <a:solidFill>
                  <a:srgbClr val="002060"/>
                </a:solidFill>
                <a:latin typeface="Arial Black" panose="020B0A04020102020204" pitchFamily="34" charset="0"/>
              </a:rPr>
              <a:t>Sophie Grafton-Driscoll</a:t>
            </a:r>
            <a:endParaRPr lang="en-GB" sz="2400" b="1" dirty="0">
              <a:solidFill>
                <a:srgbClr val="002060"/>
              </a:solidFill>
              <a:latin typeface="Arial Black" panose="020B0A04020102020204" pitchFamily="34" charset="0"/>
            </a:endParaRPr>
          </a:p>
          <a:p>
            <a:pPr marL="0" lvl="0" indent="0">
              <a:buNone/>
            </a:pPr>
            <a:endParaRPr lang="en-GB" sz="2800" b="1" dirty="0">
              <a:latin typeface="Arial Black" panose="020B0A04020102020204" pitchFamily="34" charset="0"/>
            </a:endParaRPr>
          </a:p>
          <a:p>
            <a:pPr marL="0" lvl="0" indent="0" algn="l" rtl="0">
              <a:spcBef>
                <a:spcPts val="0"/>
              </a:spcBef>
              <a:spcAft>
                <a:spcPts val="0"/>
              </a:spcAft>
              <a:buNone/>
            </a:pPr>
            <a:endParaRPr sz="1800" b="1" dirty="0"/>
          </a:p>
        </p:txBody>
      </p:sp>
      <p:sp>
        <p:nvSpPr>
          <p:cNvPr id="3" name="Rectangle 2"/>
          <p:cNvSpPr/>
          <p:nvPr/>
        </p:nvSpPr>
        <p:spPr>
          <a:xfrm>
            <a:off x="4871640" y="2557882"/>
            <a:ext cx="3693412" cy="1592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Miss Jefferies</a:t>
            </a:r>
          </a:p>
          <a:p>
            <a:pPr algn="ctr"/>
            <a:r>
              <a:rPr lang="en-GB" dirty="0"/>
              <a:t>Sophie is always polite, engaged and willing to participate in class discussion and work. She has excellent attendance and </a:t>
            </a:r>
            <a:r>
              <a:rPr lang="en-GB" dirty="0" smtClean="0"/>
              <a:t>is always </a:t>
            </a:r>
            <a:r>
              <a:rPr lang="en-GB" dirty="0"/>
              <a:t>ready to learn. </a:t>
            </a:r>
            <a:r>
              <a:rPr lang="en-GB" dirty="0" smtClean="0"/>
              <a:t>She </a:t>
            </a:r>
            <a:r>
              <a:rPr lang="en-GB" dirty="0"/>
              <a:t>is confident in her ability, and always willing to help others around her. </a:t>
            </a:r>
            <a:r>
              <a:rPr lang="en-GB" dirty="0" smtClean="0"/>
              <a:t>She is a </a:t>
            </a:r>
            <a:r>
              <a:rPr lang="en-GB" dirty="0"/>
              <a:t>pleasure to teach!</a:t>
            </a:r>
            <a:endParaRPr lang="en-GB" sz="1800" b="1"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8"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3929601581"/>
      </p:ext>
    </p:extLst>
  </p:cSld>
  <p:clrMapOvr>
    <a:masterClrMapping/>
  </p:clrMapOvr>
  <mc:AlternateContent xmlns:mc="http://schemas.openxmlformats.org/markup-compatibility/2006">
    <mc:Choice xmlns:p14="http://schemas.microsoft.com/office/powerpoint/2010/main" Requires="p14">
      <p:transition spd="slow" p14:dur="2000" advTm="11915"/>
    </mc:Choice>
    <mc:Fallback>
      <p:transition spd="slow" advTm="1191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Readiness Award</a:t>
            </a:r>
            <a:r>
              <a:rPr lang="en" dirty="0" smtClean="0"/>
              <a:t/>
            </a:r>
            <a:br>
              <a:rPr lang="en" dirty="0" smtClean="0"/>
            </a:br>
            <a:r>
              <a:rPr lang="en" dirty="0"/>
              <a:t/>
            </a:r>
            <a:br>
              <a:rPr lang="en" dirty="0"/>
            </a:br>
            <a:r>
              <a:rPr lang="en" dirty="0" smtClean="0"/>
              <a:t>Nominated by Form Tutors</a:t>
            </a:r>
            <a:endParaRPr dirty="0"/>
          </a:p>
        </p:txBody>
      </p:sp>
      <p:sp>
        <p:nvSpPr>
          <p:cNvPr id="89" name="Google Shape;89;p16"/>
          <p:cNvSpPr txBox="1">
            <a:spLocks noGrp="1"/>
          </p:cNvSpPr>
          <p:nvPr>
            <p:ph type="body" idx="1"/>
          </p:nvPr>
        </p:nvSpPr>
        <p:spPr>
          <a:xfrm>
            <a:off x="4644675" y="217170"/>
            <a:ext cx="4166400" cy="4382355"/>
          </a:xfrm>
          <a:prstGeom prst="rect">
            <a:avLst/>
          </a:prstGeom>
        </p:spPr>
        <p:txBody>
          <a:bodyPr spcFirstLastPara="1" wrap="square" lIns="91425" tIns="91425" rIns="91425" bIns="91425" anchor="t" anchorCtr="0">
            <a:normAutofit/>
          </a:bodyPr>
          <a:lstStyle/>
          <a:p>
            <a:pPr marL="0" lvl="0" indent="0">
              <a:buNone/>
            </a:pPr>
            <a:r>
              <a:rPr lang="en-GB" sz="2400" b="1" dirty="0" smtClean="0"/>
              <a:t>7RJN</a:t>
            </a:r>
            <a:endParaRPr lang="en-GB" sz="2400" b="1" dirty="0"/>
          </a:p>
          <a:p>
            <a:pPr marL="0" lvl="0" indent="0">
              <a:buNone/>
            </a:pPr>
            <a:r>
              <a:rPr lang="en-GB" sz="2800" b="1" dirty="0" smtClean="0">
                <a:solidFill>
                  <a:srgbClr val="002060"/>
                </a:solidFill>
                <a:latin typeface="Arial Black" panose="020B0A04020102020204" pitchFamily="34" charset="0"/>
              </a:rPr>
              <a:t>Zach Waterhouse</a:t>
            </a:r>
            <a:endParaRPr lang="en-GB" sz="2800" b="1" dirty="0">
              <a:solidFill>
                <a:srgbClr val="002060"/>
              </a:solidFill>
              <a:latin typeface="Arial Black" panose="020B0A04020102020204" pitchFamily="34" charset="0"/>
            </a:endParaRPr>
          </a:p>
          <a:p>
            <a:pPr marL="0" lvl="0" indent="0" algn="l" rtl="0">
              <a:spcBef>
                <a:spcPts val="0"/>
              </a:spcBef>
              <a:spcAft>
                <a:spcPts val="0"/>
              </a:spcAft>
              <a:buNone/>
            </a:pPr>
            <a:endParaRPr sz="1800" b="1" dirty="0"/>
          </a:p>
        </p:txBody>
      </p:sp>
      <p:sp>
        <p:nvSpPr>
          <p:cNvPr id="3" name="Rectangle 2"/>
          <p:cNvSpPr/>
          <p:nvPr/>
        </p:nvSpPr>
        <p:spPr>
          <a:xfrm>
            <a:off x="4375437" y="2744163"/>
            <a:ext cx="4642833" cy="195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Mr Nunes</a:t>
            </a:r>
          </a:p>
          <a:p>
            <a:pPr algn="ctr"/>
            <a:r>
              <a:rPr lang="en-GB" sz="1600" dirty="0"/>
              <a:t>F</a:t>
            </a:r>
            <a:r>
              <a:rPr lang="en-GB" sz="1600" dirty="0" smtClean="0"/>
              <a:t>rom </a:t>
            </a:r>
            <a:r>
              <a:rPr lang="en-GB" sz="1600" dirty="0"/>
              <a:t>the moment </a:t>
            </a:r>
            <a:r>
              <a:rPr lang="en-GB" sz="1600" dirty="0" smtClean="0"/>
              <a:t>I walk </a:t>
            </a:r>
            <a:r>
              <a:rPr lang="en-GB" sz="1600" dirty="0"/>
              <a:t>into </a:t>
            </a:r>
            <a:r>
              <a:rPr lang="en-GB" sz="1600" dirty="0" smtClean="0"/>
              <a:t>form, Zach </a:t>
            </a:r>
            <a:r>
              <a:rPr lang="en-GB" sz="1600" dirty="0"/>
              <a:t>is always the first pupil to </a:t>
            </a:r>
            <a:r>
              <a:rPr lang="en-GB" sz="1600" dirty="0" smtClean="0"/>
              <a:t>greet </a:t>
            </a:r>
            <a:r>
              <a:rPr lang="en-GB" sz="1600" dirty="0"/>
              <a:t>me with </a:t>
            </a:r>
            <a:r>
              <a:rPr lang="en-GB" sz="1600" dirty="0" smtClean="0"/>
              <a:t>his enthusiastic </a:t>
            </a:r>
            <a:r>
              <a:rPr lang="en-GB" sz="1600" dirty="0"/>
              <a:t>approach. This has </a:t>
            </a:r>
            <a:r>
              <a:rPr lang="en-GB" sz="1600" dirty="0" smtClean="0"/>
              <a:t>occurred </a:t>
            </a:r>
            <a:r>
              <a:rPr lang="en-GB" sz="1600" dirty="0"/>
              <a:t>every form time. H</a:t>
            </a:r>
            <a:r>
              <a:rPr lang="en-GB" sz="1600" dirty="0" smtClean="0"/>
              <a:t>e </a:t>
            </a:r>
            <a:r>
              <a:rPr lang="en-GB" sz="1600" dirty="0"/>
              <a:t>is always willing to participate in form time activities and is on hand to help at anytime.</a:t>
            </a:r>
            <a:r>
              <a:rPr lang="en-GB" sz="18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8"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3245512974"/>
      </p:ext>
    </p:extLst>
  </p:cSld>
  <p:clrMapOvr>
    <a:masterClrMapping/>
  </p:clrMapOvr>
  <mc:AlternateContent xmlns:mc="http://schemas.openxmlformats.org/markup-compatibility/2006">
    <mc:Choice xmlns:p14="http://schemas.microsoft.com/office/powerpoint/2010/main" Requires="p14">
      <p:transition spd="slow" p14:dur="2000" advTm="13124"/>
    </mc:Choice>
    <mc:Fallback>
      <p:transition spd="slow" advTm="1312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Readiness Award</a:t>
            </a:r>
            <a:r>
              <a:rPr lang="en" dirty="0" smtClean="0"/>
              <a:t/>
            </a:r>
            <a:br>
              <a:rPr lang="en" dirty="0" smtClean="0"/>
            </a:br>
            <a:r>
              <a:rPr lang="en" dirty="0"/>
              <a:t/>
            </a:r>
            <a:br>
              <a:rPr lang="en" dirty="0"/>
            </a:br>
            <a:r>
              <a:rPr lang="en" dirty="0" smtClean="0"/>
              <a:t>Nominated by Form Tutors</a:t>
            </a:r>
            <a:endParaRPr dirty="0"/>
          </a:p>
        </p:txBody>
      </p:sp>
      <p:sp>
        <p:nvSpPr>
          <p:cNvPr id="89" name="Google Shape;89;p16"/>
          <p:cNvSpPr txBox="1">
            <a:spLocks noGrp="1"/>
          </p:cNvSpPr>
          <p:nvPr>
            <p:ph type="body" idx="1"/>
          </p:nvPr>
        </p:nvSpPr>
        <p:spPr>
          <a:xfrm>
            <a:off x="4644675" y="105508"/>
            <a:ext cx="4166400" cy="4494017"/>
          </a:xfrm>
          <a:prstGeom prst="rect">
            <a:avLst/>
          </a:prstGeom>
        </p:spPr>
        <p:txBody>
          <a:bodyPr spcFirstLastPara="1" wrap="square" lIns="91425" tIns="91425" rIns="91425" bIns="91425" anchor="t" anchorCtr="0">
            <a:normAutofit/>
          </a:bodyPr>
          <a:lstStyle/>
          <a:p>
            <a:pPr marL="0" lvl="0" indent="0">
              <a:buNone/>
            </a:pPr>
            <a:r>
              <a:rPr lang="en-GB" sz="2400" b="1" dirty="0" smtClean="0"/>
              <a:t>7MS</a:t>
            </a:r>
            <a:endParaRPr lang="en-GB" sz="2400" b="1" dirty="0"/>
          </a:p>
          <a:p>
            <a:pPr marL="0" lvl="0" indent="0">
              <a:buNone/>
            </a:pPr>
            <a:r>
              <a:rPr lang="en-GB" sz="2800" b="1" dirty="0" smtClean="0">
                <a:solidFill>
                  <a:srgbClr val="002060"/>
                </a:solidFill>
                <a:latin typeface="Arial Black" panose="020B0A04020102020204" pitchFamily="34" charset="0"/>
              </a:rPr>
              <a:t>Sydney Monaghan</a:t>
            </a:r>
            <a:endParaRPr lang="en-GB" sz="2800" b="1" dirty="0">
              <a:solidFill>
                <a:srgbClr val="002060"/>
              </a:solidFill>
              <a:latin typeface="Arial Black" panose="020B0A04020102020204" pitchFamily="34" charset="0"/>
            </a:endParaRPr>
          </a:p>
          <a:p>
            <a:pPr marL="0" lvl="0" indent="0" algn="l" rtl="0">
              <a:spcBef>
                <a:spcPts val="0"/>
              </a:spcBef>
              <a:spcAft>
                <a:spcPts val="0"/>
              </a:spcAft>
              <a:buNone/>
            </a:pPr>
            <a:endParaRPr sz="1800" b="1" dirty="0"/>
          </a:p>
        </p:txBody>
      </p:sp>
      <p:sp>
        <p:nvSpPr>
          <p:cNvPr id="3" name="Rectangle 2"/>
          <p:cNvSpPr/>
          <p:nvPr/>
        </p:nvSpPr>
        <p:spPr>
          <a:xfrm>
            <a:off x="5000979" y="2352516"/>
            <a:ext cx="3159022" cy="2039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Ms Scantlebury </a:t>
            </a:r>
          </a:p>
          <a:p>
            <a:pPr algn="ctr"/>
            <a:r>
              <a:rPr lang="en-GB" sz="1600" dirty="0"/>
              <a:t>Sydney is always enthusiastic and willing to engage in form activities. She is our form rep for which her mature and organised approach is ideal.</a:t>
            </a:r>
            <a:endParaRPr lang="en-GB" sz="1600" b="1"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8"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1404315991"/>
      </p:ext>
    </p:extLst>
  </p:cSld>
  <p:clrMapOvr>
    <a:masterClrMapping/>
  </p:clrMapOvr>
  <mc:AlternateContent xmlns:mc="http://schemas.openxmlformats.org/markup-compatibility/2006">
    <mc:Choice xmlns:p14="http://schemas.microsoft.com/office/powerpoint/2010/main" Requires="p14">
      <p:transition spd="slow" p14:dur="2000" advTm="10855"/>
    </mc:Choice>
    <mc:Fallback>
      <p:transition spd="slow" advTm="1085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smtClean="0"/>
              <a:t>Transition Award</a:t>
            </a:r>
            <a:endParaRPr b="1" dirty="0"/>
          </a:p>
        </p:txBody>
      </p:sp>
      <p:sp>
        <p:nvSpPr>
          <p:cNvPr id="89" name="Google Shape;89;p16"/>
          <p:cNvSpPr txBox="1">
            <a:spLocks noGrp="1"/>
          </p:cNvSpPr>
          <p:nvPr>
            <p:ph type="body" idx="1"/>
          </p:nvPr>
        </p:nvSpPr>
        <p:spPr>
          <a:xfrm>
            <a:off x="4393322" y="216052"/>
            <a:ext cx="4417751"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800" dirty="0" smtClean="0">
                <a:solidFill>
                  <a:srgbClr val="002060"/>
                </a:solidFill>
                <a:latin typeface="Arial Black" panose="020B0A04020102020204" pitchFamily="34" charset="0"/>
              </a:rPr>
              <a:t>Elliot Thomas - </a:t>
            </a:r>
            <a:r>
              <a:rPr lang="en-GB" sz="2000" dirty="0" err="1" smtClean="0">
                <a:solidFill>
                  <a:srgbClr val="002060"/>
                </a:solidFill>
                <a:latin typeface="Arial Black" panose="020B0A04020102020204" pitchFamily="34" charset="0"/>
              </a:rPr>
              <a:t>Dysgu</a:t>
            </a:r>
            <a:endParaRPr sz="2000" dirty="0">
              <a:solidFill>
                <a:srgbClr val="002060"/>
              </a:solidFill>
              <a:latin typeface="Arial Black" panose="020B0A04020102020204" pitchFamily="34" charset="0"/>
            </a:endParaRPr>
          </a:p>
        </p:txBody>
      </p:sp>
      <p:sp>
        <p:nvSpPr>
          <p:cNvPr id="2" name="Rectangle 1"/>
          <p:cNvSpPr/>
          <p:nvPr/>
        </p:nvSpPr>
        <p:spPr>
          <a:xfrm>
            <a:off x="4626254" y="1998685"/>
            <a:ext cx="4276884" cy="2382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Mrs Ballett</a:t>
            </a:r>
          </a:p>
          <a:p>
            <a:r>
              <a:rPr lang="en-GB" sz="1600" dirty="0"/>
              <a:t>Since day one, Elliot he has blended in well with both Year 7 and Year 8 students. He has also managed to maintain his friendships with Year 7’s in other classes. Elliot puts a lot of effort into all his lessons and is always keen to help out with jobs around the classroom. </a:t>
            </a:r>
            <a:endParaRPr lang="en-GB" sz="1600" b="1"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5" y="1340596"/>
            <a:ext cx="1596896" cy="1849513"/>
          </a:xfrm>
          <a:prstGeom prst="rect">
            <a:avLst/>
          </a:prstGeom>
        </p:spPr>
      </p:pic>
      <p:pic>
        <p:nvPicPr>
          <p:cNvPr id="7" name="Google Shape;90;p16"/>
          <p:cNvPicPr preferRelativeResize="0"/>
          <p:nvPr/>
        </p:nvPicPr>
        <p:blipFill>
          <a:blip r:embed="rId4">
            <a:alphaModFix/>
          </a:blip>
          <a:stretch>
            <a:fillRect/>
          </a:stretch>
        </p:blipFill>
        <p:spPr>
          <a:xfrm>
            <a:off x="2319653" y="1340596"/>
            <a:ext cx="1698572" cy="1849513"/>
          </a:xfrm>
          <a:prstGeom prst="rect">
            <a:avLst/>
          </a:prstGeom>
          <a:noFill/>
          <a:ln>
            <a:noFill/>
          </a:ln>
        </p:spPr>
      </p:pic>
      <p:sp>
        <p:nvSpPr>
          <p:cNvPr id="10" name="Rectangle 9"/>
          <p:cNvSpPr/>
          <p:nvPr/>
        </p:nvSpPr>
        <p:spPr>
          <a:xfrm>
            <a:off x="1382795" y="3562994"/>
            <a:ext cx="2635430" cy="1351905"/>
          </a:xfrm>
          <a:prstGeom prst="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lumMod val="50000"/>
                  </a:schemeClr>
                </a:solidFill>
              </a:rPr>
              <a:t>Highly Commended </a:t>
            </a:r>
          </a:p>
          <a:p>
            <a:r>
              <a:rPr lang="en-GB" sz="1800" b="1" dirty="0" smtClean="0">
                <a:solidFill>
                  <a:schemeClr val="accent1"/>
                </a:solidFill>
              </a:rPr>
              <a:t>Lloyd </a:t>
            </a:r>
            <a:r>
              <a:rPr lang="en-GB" sz="1800" b="1" dirty="0" err="1" smtClean="0">
                <a:solidFill>
                  <a:schemeClr val="accent1"/>
                </a:solidFill>
              </a:rPr>
              <a:t>Turrell</a:t>
            </a:r>
            <a:endParaRPr lang="en-GB" sz="1800" b="1" dirty="0" smtClean="0">
              <a:solidFill>
                <a:schemeClr val="accent1"/>
              </a:solidFill>
            </a:endParaRPr>
          </a:p>
          <a:p>
            <a:r>
              <a:rPr lang="en-GB" dirty="0" smtClean="0">
                <a:solidFill>
                  <a:schemeClr val="tx1">
                    <a:lumMod val="50000"/>
                  </a:schemeClr>
                </a:solidFill>
              </a:rPr>
              <a:t>Lloyd is always ready to learn and help others</a:t>
            </a:r>
          </a:p>
          <a:p>
            <a:r>
              <a:rPr lang="en-GB" b="1" dirty="0" smtClean="0">
                <a:solidFill>
                  <a:schemeClr val="tx1">
                    <a:lumMod val="50000"/>
                  </a:schemeClr>
                </a:solidFill>
              </a:rPr>
              <a:t>Mrs Ballett</a:t>
            </a:r>
          </a:p>
        </p:txBody>
      </p:sp>
    </p:spTree>
    <p:extLst>
      <p:ext uri="{BB962C8B-B14F-4D97-AF65-F5344CB8AC3E}">
        <p14:creationId xmlns:p14="http://schemas.microsoft.com/office/powerpoint/2010/main" val="3372903584"/>
      </p:ext>
    </p:extLst>
  </p:cSld>
  <p:clrMapOvr>
    <a:masterClrMapping/>
  </p:clrMapOvr>
  <mc:AlternateContent xmlns:mc="http://schemas.openxmlformats.org/markup-compatibility/2006">
    <mc:Choice xmlns:p14="http://schemas.microsoft.com/office/powerpoint/2010/main" Requires="p14">
      <p:transition spd="slow" p14:dur="2000" advTm="17405"/>
    </mc:Choice>
    <mc:Fallback>
      <p:transition spd="slow" advTm="1740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smtClean="0"/>
              <a:t>Bilingualism Award</a:t>
            </a:r>
            <a:endParaRPr dirty="0"/>
          </a:p>
        </p:txBody>
      </p:sp>
      <p:sp>
        <p:nvSpPr>
          <p:cNvPr id="89" name="Google Shape;89;p16"/>
          <p:cNvSpPr txBox="1">
            <a:spLocks noGrp="1"/>
          </p:cNvSpPr>
          <p:nvPr>
            <p:ph type="body" idx="1"/>
          </p:nvPr>
        </p:nvSpPr>
        <p:spPr>
          <a:xfrm>
            <a:off x="4375437" y="221955"/>
            <a:ext cx="4417751" cy="4098600"/>
          </a:xfrm>
          <a:prstGeom prst="rect">
            <a:avLst/>
          </a:prstGeom>
        </p:spPr>
        <p:txBody>
          <a:bodyPr spcFirstLastPara="1" wrap="square" lIns="91425" tIns="91425" rIns="91425" bIns="91425" anchor="t" anchorCtr="0">
            <a:normAutofit/>
          </a:bodyPr>
          <a:lstStyle/>
          <a:p>
            <a:pPr marL="0" lvl="0" indent="0">
              <a:buNone/>
            </a:pPr>
            <a:r>
              <a:rPr lang="en-GB" sz="2800" dirty="0" smtClean="0">
                <a:solidFill>
                  <a:srgbClr val="FF0000"/>
                </a:solidFill>
                <a:latin typeface="Arial Black" panose="020B0A04020102020204" pitchFamily="34" charset="0"/>
              </a:rPr>
              <a:t>This was based on Achievement Points for </a:t>
            </a:r>
            <a:r>
              <a:rPr lang="en-GB" sz="2800" u="sng" dirty="0" smtClean="0">
                <a:solidFill>
                  <a:srgbClr val="FF0000"/>
                </a:solidFill>
                <a:latin typeface="Arial Black" panose="020B0A04020102020204" pitchFamily="34" charset="0"/>
              </a:rPr>
              <a:t>use of Welsh</a:t>
            </a:r>
            <a:r>
              <a:rPr lang="en-GB" sz="2800" dirty="0" smtClean="0">
                <a:solidFill>
                  <a:srgbClr val="FF0000"/>
                </a:solidFill>
                <a:latin typeface="Arial Black" panose="020B0A04020102020204" pitchFamily="34" charset="0"/>
              </a:rPr>
              <a:t>. </a:t>
            </a:r>
          </a:p>
          <a:p>
            <a:pPr marL="0" lvl="0" indent="0">
              <a:buNone/>
            </a:pPr>
            <a:r>
              <a:rPr lang="en-GB" sz="2800" dirty="0" smtClean="0">
                <a:solidFill>
                  <a:srgbClr val="FF0000"/>
                </a:solidFill>
                <a:latin typeface="Arial Black" panose="020B0A04020102020204" pitchFamily="34" charset="0"/>
              </a:rPr>
              <a:t>3 students received these awards. </a:t>
            </a:r>
            <a:endParaRPr lang="en-GB" sz="2800" dirty="0">
              <a:solidFill>
                <a:srgbClr val="FF0000"/>
              </a:solidFill>
              <a:latin typeface="Arial Black" panose="020B0A04020102020204" pitchFamily="34" charset="0"/>
            </a:endParaRPr>
          </a:p>
          <a:p>
            <a:pPr marL="0" lvl="0" indent="0" algn="l" rtl="0">
              <a:spcBef>
                <a:spcPts val="0"/>
              </a:spcBef>
              <a:spcAft>
                <a:spcPts val="0"/>
              </a:spcAft>
              <a:buNone/>
            </a:pPr>
            <a:endParaRPr sz="1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9"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pic>
        <p:nvPicPr>
          <p:cNvPr id="5" name="Picture 4"/>
          <p:cNvPicPr>
            <a:picLocks noChangeAspect="1"/>
          </p:cNvPicPr>
          <p:nvPr/>
        </p:nvPicPr>
        <p:blipFill>
          <a:blip r:embed="rId5"/>
          <a:stretch>
            <a:fillRect/>
          </a:stretch>
        </p:blipFill>
        <p:spPr>
          <a:xfrm>
            <a:off x="945781" y="1087434"/>
            <a:ext cx="2438387" cy="1335882"/>
          </a:xfrm>
          <a:prstGeom prst="rect">
            <a:avLst/>
          </a:prstGeom>
        </p:spPr>
      </p:pic>
    </p:spTree>
    <p:extLst>
      <p:ext uri="{BB962C8B-B14F-4D97-AF65-F5344CB8AC3E}">
        <p14:creationId xmlns:p14="http://schemas.microsoft.com/office/powerpoint/2010/main" val="3703149392"/>
      </p:ext>
    </p:extLst>
  </p:cSld>
  <p:clrMapOvr>
    <a:masterClrMapping/>
  </p:clrMapOvr>
  <mc:AlternateContent xmlns:mc="http://schemas.openxmlformats.org/markup-compatibility/2006">
    <mc:Choice xmlns:p14="http://schemas.microsoft.com/office/powerpoint/2010/main" Requires="p14">
      <p:transition spd="slow" p14:dur="2000" advTm="7770"/>
    </mc:Choice>
    <mc:Fallback>
      <p:transition spd="slow" advTm="777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sp>
        <p:nvSpPr>
          <p:cNvPr id="5" name="Rectangle 4"/>
          <p:cNvSpPr/>
          <p:nvPr/>
        </p:nvSpPr>
        <p:spPr>
          <a:xfrm>
            <a:off x="1849483" y="1866503"/>
            <a:ext cx="5373586" cy="1754326"/>
          </a:xfrm>
          <a:prstGeom prst="rect">
            <a:avLst/>
          </a:prstGeom>
          <a:noFill/>
        </p:spPr>
        <p:txBody>
          <a:bodyPr wrap="none" lIns="91440" tIns="45720" rIns="91440" bIns="45720">
            <a:spAutoFit/>
          </a:bodyPr>
          <a:lstStyle/>
          <a:p>
            <a:pPr algn="ctr"/>
            <a:r>
              <a:rPr lang="en-US" sz="5400" b="1" cap="none" spc="0" dirty="0" err="1" smtClean="0">
                <a:ln w="12700" cmpd="sng">
                  <a:solidFill>
                    <a:schemeClr val="accent4"/>
                  </a:solidFill>
                  <a:prstDash val="solid"/>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a:latin typeface="Apple Boy BTN" panose="020C0904040107040205" pitchFamily="34" charset="0"/>
              </a:rPr>
              <a:t>Llongyfarchiadau</a:t>
            </a:r>
            <a:r>
              <a:rPr lang="en-US" sz="5400" b="1" cap="none" spc="0" dirty="0" smtClean="0">
                <a:ln w="12700" cmpd="sng">
                  <a:solidFill>
                    <a:schemeClr val="accent4"/>
                  </a:solidFill>
                  <a:prstDash val="solid"/>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a:latin typeface="Apple Boy BTN" panose="020C0904040107040205" pitchFamily="34" charset="0"/>
              </a:rPr>
              <a:t> </a:t>
            </a:r>
          </a:p>
          <a:p>
            <a:pPr algn="ctr"/>
            <a:r>
              <a:rPr lang="en-US" sz="5400" b="1" cap="none" spc="0" dirty="0" err="1" smtClean="0">
                <a:ln w="12700" cmpd="sng">
                  <a:solidFill>
                    <a:schemeClr val="accent4"/>
                  </a:solidFill>
                  <a:prstDash val="solid"/>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a:latin typeface="Apple Boy BTN" panose="020C0904040107040205" pitchFamily="34" charset="0"/>
              </a:rPr>
              <a:t>pawb</a:t>
            </a:r>
            <a:r>
              <a:rPr lang="en-US" sz="5400" b="1" cap="none" spc="0" dirty="0" smtClean="0">
                <a:ln w="12700" cmpd="sng">
                  <a:solidFill>
                    <a:schemeClr val="accent4"/>
                  </a:solidFill>
                  <a:prstDash val="solid"/>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a:latin typeface="Apple Boy BTN" panose="020C0904040107040205" pitchFamily="34" charset="0"/>
              </a:rPr>
              <a:t>!</a:t>
            </a:r>
            <a:endParaRPr lang="en-US" sz="5400" b="1" cap="none" spc="0" dirty="0">
              <a:ln w="12700" cmpd="sng">
                <a:solidFill>
                  <a:schemeClr val="accent4"/>
                </a:solidFill>
                <a:prstDash val="solid"/>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a:latin typeface="Apple Boy BTN" panose="020C0904040107040205" pitchFamily="34" charset="0"/>
            </a:endParaRPr>
          </a:p>
        </p:txBody>
      </p:sp>
      <p:pic>
        <p:nvPicPr>
          <p:cNvPr id="6" name="Picture 5" descr="Clapping hands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593" y="4117940"/>
            <a:ext cx="2499365" cy="963170"/>
          </a:xfrm>
          <a:prstGeom prst="rect">
            <a:avLst/>
          </a:prstGeom>
        </p:spPr>
      </p:pic>
      <p:pic>
        <p:nvPicPr>
          <p:cNvPr id="9" name="Google Shape;90;p16"/>
          <p:cNvPicPr preferRelativeResize="0"/>
          <p:nvPr/>
        </p:nvPicPr>
        <p:blipFill>
          <a:blip r:embed="rId3">
            <a:alphaModFix/>
          </a:blip>
          <a:stretch>
            <a:fillRect/>
          </a:stretch>
        </p:blipFill>
        <p:spPr>
          <a:xfrm>
            <a:off x="7450920" y="3009825"/>
            <a:ext cx="1360155" cy="1347197"/>
          </a:xfrm>
          <a:prstGeom prst="rect">
            <a:avLst/>
          </a:prstGeom>
          <a:noFill/>
          <a:ln>
            <a:noFill/>
          </a:ln>
        </p:spPr>
      </p:pic>
      <p:pic>
        <p:nvPicPr>
          <p:cNvPr id="10" name="Google Shape;66;p13"/>
          <p:cNvPicPr preferRelativeResize="0"/>
          <p:nvPr/>
        </p:nvPicPr>
        <p:blipFill rotWithShape="1">
          <a:blip r:embed="rId4">
            <a:alphaModFix/>
          </a:blip>
          <a:srcRect/>
          <a:stretch/>
        </p:blipFill>
        <p:spPr>
          <a:xfrm>
            <a:off x="1" y="0"/>
            <a:ext cx="9072550" cy="1839951"/>
          </a:xfrm>
          <a:prstGeom prst="rect">
            <a:avLst/>
          </a:prstGeom>
          <a:noFill/>
          <a:ln>
            <a:noFill/>
          </a:ln>
        </p:spPr>
      </p:pic>
    </p:spTree>
    <p:extLst>
      <p:ext uri="{BB962C8B-B14F-4D97-AF65-F5344CB8AC3E}">
        <p14:creationId xmlns:p14="http://schemas.microsoft.com/office/powerpoint/2010/main" val="1256854066"/>
      </p:ext>
    </p:extLst>
  </p:cSld>
  <p:clrMapOvr>
    <a:masterClrMapping/>
  </p:clrMapOvr>
  <mc:AlternateContent xmlns:mc="http://schemas.openxmlformats.org/markup-compatibility/2006">
    <mc:Choice xmlns:p14="http://schemas.microsoft.com/office/powerpoint/2010/main" Requires="p14">
      <p:transition spd="slow" p14:dur="2000" advTm="5912"/>
    </mc:Choice>
    <mc:Fallback>
      <p:transition spd="slow" advTm="5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500" fill="hold"/>
                                        <p:tgtEl>
                                          <p:spTgt spid="5"/>
                                        </p:tgtEl>
                                        <p:attrNameLst>
                                          <p:attrName>style.color</p:attrName>
                                        </p:attrNameLst>
                                      </p:cBhvr>
                                      <p:to>
                                        <a:schemeClr val="accent2"/>
                                      </p:to>
                                    </p:animClr>
                                    <p:animClr clrSpc="rgb" dir="cw">
                                      <p:cBhvr>
                                        <p:cTn id="7" dur="500" fill="hold"/>
                                        <p:tgtEl>
                                          <p:spTgt spid="5"/>
                                        </p:tgtEl>
                                        <p:attrNameLst>
                                          <p:attrName>fillcolor</p:attrName>
                                        </p:attrNameLst>
                                      </p:cBhvr>
                                      <p:to>
                                        <a:schemeClr val="accent2"/>
                                      </p:to>
                                    </p:animClr>
                                    <p:set>
                                      <p:cBhvr>
                                        <p:cTn id="8" dur="500" fill="hold"/>
                                        <p:tgtEl>
                                          <p:spTgt spid="5"/>
                                        </p:tgtEl>
                                        <p:attrNameLst>
                                          <p:attrName>fill.type</p:attrName>
                                        </p:attrNameLst>
                                      </p:cBhvr>
                                      <p:to>
                                        <p:strVal val="solid"/>
                                      </p:to>
                                    </p:set>
                                    <p:anim to="1.5" calcmode="lin" valueType="num">
                                      <p:cBhvr override="childStyle">
                                        <p:cTn id="9" dur="5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4084" y="500925"/>
            <a:ext cx="4235668"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smtClean="0"/>
              <a:t>Graduation 2021-2022</a:t>
            </a:r>
            <a:endParaRPr dirty="0"/>
          </a:p>
        </p:txBody>
      </p:sp>
      <p:sp>
        <p:nvSpPr>
          <p:cNvPr id="72" name="Google Shape;72;p14"/>
          <p:cNvSpPr txBox="1">
            <a:spLocks noGrp="1"/>
          </p:cNvSpPr>
          <p:nvPr>
            <p:ph type="body" idx="1"/>
          </p:nvPr>
        </p:nvSpPr>
        <p:spPr>
          <a:xfrm>
            <a:off x="4409093" y="154588"/>
            <a:ext cx="44979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200" b="1" dirty="0" smtClean="0"/>
              <a:t>161</a:t>
            </a:r>
            <a:r>
              <a:rPr lang="en-GB" sz="1800" b="1" dirty="0" smtClean="0"/>
              <a:t> </a:t>
            </a:r>
            <a:r>
              <a:rPr lang="en-GB" sz="1800" b="1" dirty="0" smtClean="0"/>
              <a:t>students </a:t>
            </a:r>
            <a:r>
              <a:rPr lang="en-GB" sz="1800" b="1" dirty="0" smtClean="0"/>
              <a:t>in the year group met </a:t>
            </a:r>
            <a:r>
              <a:rPr lang="en-GB" sz="1800" b="1" dirty="0" smtClean="0"/>
              <a:t>the criteria to receive their Graduation </a:t>
            </a:r>
            <a:r>
              <a:rPr lang="en-GB" sz="1800" b="1" dirty="0" smtClean="0"/>
              <a:t>certificate.</a:t>
            </a:r>
            <a:endParaRPr sz="1800" b="1" dirty="0"/>
          </a:p>
        </p:txBody>
      </p:sp>
      <p:sp>
        <p:nvSpPr>
          <p:cNvPr id="74" name="Google Shape;74;p14"/>
          <p:cNvSpPr txBox="1"/>
          <p:nvPr/>
        </p:nvSpPr>
        <p:spPr>
          <a:xfrm>
            <a:off x="173425" y="2609036"/>
            <a:ext cx="3147744" cy="1107965"/>
          </a:xfrm>
          <a:prstGeom prst="rect">
            <a:avLst/>
          </a:prstGeom>
          <a:solidFill>
            <a:schemeClr val="accent4">
              <a:lumMod val="40000"/>
              <a:lumOff val="60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Comic Sans MS"/>
                <a:ea typeface="Comic Sans MS"/>
                <a:cs typeface="Comic Sans MS"/>
                <a:sym typeface="Comic Sans MS"/>
              </a:rPr>
              <a:t>40 + Achievement Points </a:t>
            </a:r>
            <a:endParaRPr lang="en" sz="2000" dirty="0" smtClean="0">
              <a:latin typeface="Comic Sans MS"/>
              <a:ea typeface="Comic Sans MS"/>
              <a:cs typeface="Comic Sans MS"/>
              <a:sym typeface="Comic Sans MS"/>
            </a:endParaRPr>
          </a:p>
          <a:p>
            <a:r>
              <a:rPr lang="en-GB" sz="2000" b="1" dirty="0">
                <a:latin typeface="Comic Sans MS"/>
                <a:ea typeface="Comic Sans MS"/>
                <a:cs typeface="Comic Sans MS"/>
                <a:sym typeface="Comic Sans MS"/>
              </a:rPr>
              <a:t>from 15 Nov ‘21 to 10 Jan ‘</a:t>
            </a:r>
            <a:r>
              <a:rPr lang="en-GB" sz="2000" b="1" dirty="0" smtClean="0">
                <a:latin typeface="Comic Sans MS"/>
                <a:ea typeface="Comic Sans MS"/>
                <a:cs typeface="Comic Sans MS"/>
                <a:sym typeface="Comic Sans MS"/>
              </a:rPr>
              <a:t>22</a:t>
            </a:r>
            <a:endParaRPr lang="en-GB" sz="2000" b="1" dirty="0">
              <a:latin typeface="Comic Sans MS"/>
              <a:ea typeface="Comic Sans MS"/>
              <a:cs typeface="Comic Sans MS"/>
              <a:sym typeface="Comic Sans MS"/>
            </a:endParaRPr>
          </a:p>
        </p:txBody>
      </p:sp>
      <p:sp>
        <p:nvSpPr>
          <p:cNvPr id="75" name="Google Shape;75;p14"/>
          <p:cNvSpPr txBox="1"/>
          <p:nvPr/>
        </p:nvSpPr>
        <p:spPr>
          <a:xfrm>
            <a:off x="173425" y="3808625"/>
            <a:ext cx="3473665" cy="1107965"/>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Comic Sans MS"/>
                <a:ea typeface="Comic Sans MS"/>
                <a:cs typeface="Comic Sans MS"/>
                <a:sym typeface="Comic Sans MS"/>
              </a:rPr>
              <a:t>No more than 10 Behaviour Points </a:t>
            </a:r>
            <a:r>
              <a:rPr lang="en" sz="2000" b="1" dirty="0" smtClean="0">
                <a:latin typeface="Comic Sans MS"/>
                <a:ea typeface="Comic Sans MS"/>
                <a:cs typeface="Comic Sans MS"/>
                <a:sym typeface="Comic Sans MS"/>
              </a:rPr>
              <a:t>from 15 Nov ‘21 to 10 Jan ‘22</a:t>
            </a:r>
            <a:endParaRPr sz="2000" b="1" dirty="0">
              <a:latin typeface="Comic Sans MS"/>
              <a:ea typeface="Comic Sans MS"/>
              <a:cs typeface="Comic Sans MS"/>
              <a:sym typeface="Comic Sans MS"/>
            </a:endParaRPr>
          </a:p>
        </p:txBody>
      </p:sp>
      <p:pic>
        <p:nvPicPr>
          <p:cNvPr id="76" name="Google Shape;76;p14"/>
          <p:cNvPicPr preferRelativeResize="0"/>
          <p:nvPr/>
        </p:nvPicPr>
        <p:blipFill>
          <a:blip r:embed="rId3">
            <a:alphaModFix/>
          </a:blip>
          <a:stretch>
            <a:fillRect/>
          </a:stretch>
        </p:blipFill>
        <p:spPr>
          <a:xfrm>
            <a:off x="484515" y="1277731"/>
            <a:ext cx="1717403" cy="1176114"/>
          </a:xfrm>
          <a:prstGeom prst="rect">
            <a:avLst/>
          </a:prstGeom>
          <a:noFill/>
          <a:ln>
            <a:noFill/>
          </a:ln>
        </p:spPr>
      </p:pic>
      <p:pic>
        <p:nvPicPr>
          <p:cNvPr id="3" name="Picture 2" descr="A Social Media Helpline for Schools: I Can Helplin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413" y="1674415"/>
            <a:ext cx="1524000" cy="1524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213"/>
    </mc:Choice>
    <mc:Fallback>
      <p:transition spd="slow" advTm="1021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Ambition Award</a:t>
            </a:r>
            <a:r>
              <a:rPr lang="en" dirty="0" smtClean="0"/>
              <a:t/>
            </a:r>
            <a:br>
              <a:rPr lang="en" dirty="0" smtClean="0"/>
            </a:br>
            <a:r>
              <a:rPr lang="en" dirty="0"/>
              <a:t/>
            </a:r>
            <a:br>
              <a:rPr lang="en" dirty="0"/>
            </a:br>
            <a:r>
              <a:rPr lang="en" dirty="0" smtClean="0"/>
              <a:t>Nominated by Subject Teachers</a:t>
            </a:r>
            <a:endParaRPr dirty="0"/>
          </a:p>
        </p:txBody>
      </p:sp>
      <p:sp>
        <p:nvSpPr>
          <p:cNvPr id="89" name="Google Shape;89;p16"/>
          <p:cNvSpPr txBox="1">
            <a:spLocks noGrp="1"/>
          </p:cNvSpPr>
          <p:nvPr>
            <p:ph type="body" idx="1"/>
          </p:nvPr>
        </p:nvSpPr>
        <p:spPr>
          <a:xfrm>
            <a:off x="4644675" y="189186"/>
            <a:ext cx="4166400" cy="441033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b="1" dirty="0" smtClean="0"/>
              <a:t>7A/7MS  </a:t>
            </a:r>
            <a:r>
              <a:rPr lang="en-GB" sz="2800" b="1" dirty="0" smtClean="0">
                <a:solidFill>
                  <a:srgbClr val="002060"/>
                </a:solidFill>
                <a:latin typeface="Imprint MT Shadow" panose="04020605060303030202" pitchFamily="82" charset="0"/>
              </a:rPr>
              <a:t>Cara Moulder</a:t>
            </a:r>
          </a:p>
        </p:txBody>
      </p:sp>
      <p:pic>
        <p:nvPicPr>
          <p:cNvPr id="90" name="Google Shape;90;p16"/>
          <p:cNvPicPr preferRelativeResize="0"/>
          <p:nvPr/>
        </p:nvPicPr>
        <p:blipFill>
          <a:blip r:embed="rId3">
            <a:alphaModFix/>
          </a:blip>
          <a:stretch>
            <a:fillRect/>
          </a:stretch>
        </p:blipFill>
        <p:spPr>
          <a:xfrm>
            <a:off x="2301766" y="2550225"/>
            <a:ext cx="1360155" cy="1347197"/>
          </a:xfrm>
          <a:prstGeom prst="rect">
            <a:avLst/>
          </a:prstGeom>
          <a:noFill/>
          <a:ln>
            <a:noFill/>
          </a:ln>
        </p:spPr>
      </p:pic>
      <p:sp>
        <p:nvSpPr>
          <p:cNvPr id="3" name="Rounded Rectangle 2"/>
          <p:cNvSpPr/>
          <p:nvPr/>
        </p:nvSpPr>
        <p:spPr>
          <a:xfrm>
            <a:off x="4359819" y="1330716"/>
            <a:ext cx="3521864" cy="1461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Cara is an extremely polite, hard-working pupil. She completes all work with enthusiasm and to the best of her ability. She is a delight to teach</a:t>
            </a:r>
            <a:r>
              <a:rPr lang="en-GB" dirty="0" smtClean="0"/>
              <a:t>!  </a:t>
            </a:r>
          </a:p>
          <a:p>
            <a:pPr algn="ctr"/>
            <a:r>
              <a:rPr lang="en-GB" b="1" dirty="0" smtClean="0"/>
              <a:t>French </a:t>
            </a:r>
          </a:p>
          <a:p>
            <a:pPr algn="ctr"/>
            <a:r>
              <a:rPr lang="en-GB" b="1" dirty="0" smtClean="0"/>
              <a:t>Ms Scantlebury</a:t>
            </a:r>
          </a:p>
        </p:txBody>
      </p:sp>
      <p:sp>
        <p:nvSpPr>
          <p:cNvPr id="4" name="Rounded Rectangle 3"/>
          <p:cNvSpPr/>
          <p:nvPr/>
        </p:nvSpPr>
        <p:spPr>
          <a:xfrm>
            <a:off x="5620910" y="3297547"/>
            <a:ext cx="3032510" cy="1271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Cara is extremely polite and friendly. She always puts her all into her work. And, outside of the classroom, will always make an effort to say hello etc. </a:t>
            </a:r>
            <a:endParaRPr lang="en-GB" dirty="0" smtClean="0"/>
          </a:p>
          <a:p>
            <a:pPr algn="ctr"/>
            <a:r>
              <a:rPr lang="en-GB" b="1" dirty="0" smtClean="0"/>
              <a:t>English, Mrs Jones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613"/>
    </mc:Choice>
    <mc:Fallback>
      <p:transition spd="slow" advTm="1461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Ambition Award</a:t>
            </a:r>
            <a:r>
              <a:rPr lang="en" dirty="0" smtClean="0"/>
              <a:t/>
            </a:r>
            <a:br>
              <a:rPr lang="en" dirty="0" smtClean="0"/>
            </a:br>
            <a:r>
              <a:rPr lang="en" dirty="0"/>
              <a:t/>
            </a:r>
            <a:br>
              <a:rPr lang="en" dirty="0"/>
            </a:br>
            <a:r>
              <a:rPr lang="en" dirty="0" smtClean="0"/>
              <a:t>Nominated by Subject Teachers</a:t>
            </a:r>
            <a:endParaRPr dirty="0"/>
          </a:p>
        </p:txBody>
      </p:sp>
      <p:sp>
        <p:nvSpPr>
          <p:cNvPr id="89" name="Google Shape;89;p16"/>
          <p:cNvSpPr txBox="1">
            <a:spLocks noGrp="1"/>
          </p:cNvSpPr>
          <p:nvPr>
            <p:ph type="body" idx="1"/>
          </p:nvPr>
        </p:nvSpPr>
        <p:spPr>
          <a:xfrm>
            <a:off x="4644675" y="216976"/>
            <a:ext cx="4166400" cy="438254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b="1" dirty="0" smtClean="0"/>
              <a:t>7JWC/7D  </a:t>
            </a:r>
            <a:r>
              <a:rPr lang="en-GB" sz="2800" b="1" dirty="0" smtClean="0">
                <a:solidFill>
                  <a:srgbClr val="002060"/>
                </a:solidFill>
                <a:latin typeface="Imprint MT Shadow" panose="04020605060303030202" pitchFamily="82" charset="0"/>
              </a:rPr>
              <a:t>Sam Lee</a:t>
            </a:r>
          </a:p>
          <a:p>
            <a:pPr marL="0" lvl="0" indent="0" algn="l" rtl="0">
              <a:spcBef>
                <a:spcPts val="0"/>
              </a:spcBef>
              <a:spcAft>
                <a:spcPts val="0"/>
              </a:spcAft>
              <a:buNone/>
            </a:pPr>
            <a:endParaRPr sz="2800" b="1" dirty="0">
              <a:latin typeface="Arial Black" panose="020B0A04020102020204" pitchFamily="34" charset="0"/>
            </a:endParaRPr>
          </a:p>
        </p:txBody>
      </p:sp>
      <p:sp>
        <p:nvSpPr>
          <p:cNvPr id="3" name="Rounded Rectangle 2"/>
          <p:cNvSpPr/>
          <p:nvPr/>
        </p:nvSpPr>
        <p:spPr>
          <a:xfrm>
            <a:off x="4403834" y="1398772"/>
            <a:ext cx="4407241" cy="1611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Sam is a passionate</a:t>
            </a:r>
            <a:r>
              <a:rPr lang="en-GB" dirty="0"/>
              <a:t>, enthusiastic historian, developing a wide subject knowledge in </a:t>
            </a:r>
            <a:r>
              <a:rPr lang="en-GB" dirty="0" smtClean="0"/>
              <a:t>his spare time.  He is </a:t>
            </a:r>
            <a:r>
              <a:rPr lang="en-GB" dirty="0"/>
              <a:t>keen to share ideas and shown great commitment to History club. </a:t>
            </a:r>
            <a:endParaRPr lang="en-GB" dirty="0" smtClean="0"/>
          </a:p>
          <a:p>
            <a:pPr algn="ctr"/>
            <a:r>
              <a:rPr lang="en-GB" b="1" dirty="0" smtClean="0"/>
              <a:t>History, Miss Williams</a:t>
            </a:r>
          </a:p>
        </p:txBody>
      </p:sp>
      <p:sp>
        <p:nvSpPr>
          <p:cNvPr id="4" name="Rounded Rectangle 3"/>
          <p:cNvSpPr/>
          <p:nvPr/>
        </p:nvSpPr>
        <p:spPr>
          <a:xfrm>
            <a:off x="5321640" y="3297561"/>
            <a:ext cx="3321269" cy="1397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Sam is always keen to offer his (great) ideas! He is very polite, and always engaged and focused</a:t>
            </a:r>
            <a:r>
              <a:rPr lang="en-GB" dirty="0" smtClean="0"/>
              <a:t>.</a:t>
            </a:r>
          </a:p>
          <a:p>
            <a:pPr algn="ctr"/>
            <a:r>
              <a:rPr lang="en-GB" b="1" dirty="0" smtClean="0"/>
              <a:t>English, Miss Walker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9"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456314813"/>
      </p:ext>
    </p:extLst>
  </p:cSld>
  <p:clrMapOvr>
    <a:masterClrMapping/>
  </p:clrMapOvr>
  <mc:AlternateContent xmlns:mc="http://schemas.openxmlformats.org/markup-compatibility/2006">
    <mc:Choice xmlns:p14="http://schemas.microsoft.com/office/powerpoint/2010/main" Requires="p14">
      <p:transition spd="slow" p14:dur="2000" advTm="13794"/>
    </mc:Choice>
    <mc:Fallback>
      <p:transition spd="slow" advTm="1379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Ambition Award</a:t>
            </a:r>
            <a:r>
              <a:rPr lang="en" dirty="0" smtClean="0"/>
              <a:t/>
            </a:r>
            <a:br>
              <a:rPr lang="en" dirty="0" smtClean="0"/>
            </a:br>
            <a:r>
              <a:rPr lang="en" dirty="0"/>
              <a:t/>
            </a:r>
            <a:br>
              <a:rPr lang="en" dirty="0"/>
            </a:br>
            <a:r>
              <a:rPr lang="en" dirty="0" smtClean="0"/>
              <a:t>Nominated by Subject Teachers</a:t>
            </a:r>
            <a:endParaRPr dirty="0"/>
          </a:p>
        </p:txBody>
      </p:sp>
      <p:sp>
        <p:nvSpPr>
          <p:cNvPr id="89" name="Google Shape;89;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b="1" dirty="0" smtClean="0"/>
              <a:t>7JAD/7F  </a:t>
            </a:r>
            <a:r>
              <a:rPr lang="en-GB" sz="2800" b="1" dirty="0" smtClean="0">
                <a:solidFill>
                  <a:srgbClr val="002060"/>
                </a:solidFill>
                <a:latin typeface="Imprint MT Shadow" panose="04020605060303030202" pitchFamily="82" charset="0"/>
              </a:rPr>
              <a:t>Kieran Taylor</a:t>
            </a:r>
          </a:p>
        </p:txBody>
      </p:sp>
      <p:sp>
        <p:nvSpPr>
          <p:cNvPr id="3" name="Rounded Rectangle 2"/>
          <p:cNvSpPr/>
          <p:nvPr/>
        </p:nvSpPr>
        <p:spPr>
          <a:xfrm>
            <a:off x="4487917" y="1502979"/>
            <a:ext cx="3258207" cy="1506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Kieran is polite </a:t>
            </a:r>
            <a:r>
              <a:rPr lang="en-GB" dirty="0"/>
              <a:t>and friendly at all times and </a:t>
            </a:r>
            <a:r>
              <a:rPr lang="en-GB" dirty="0" smtClean="0"/>
              <a:t>has been producing </a:t>
            </a:r>
            <a:r>
              <a:rPr lang="en-GB" dirty="0"/>
              <a:t>some witty and imaginative </a:t>
            </a:r>
            <a:r>
              <a:rPr lang="en-GB" dirty="0" smtClean="0"/>
              <a:t>theatre.</a:t>
            </a:r>
          </a:p>
          <a:p>
            <a:pPr algn="ctr"/>
            <a:r>
              <a:rPr lang="en-GB" b="1" dirty="0" smtClean="0"/>
              <a:t>Drama, Miss Toms</a:t>
            </a:r>
          </a:p>
        </p:txBody>
      </p:sp>
      <p:sp>
        <p:nvSpPr>
          <p:cNvPr id="4" name="Rounded Rectangle 3"/>
          <p:cNvSpPr/>
          <p:nvPr/>
        </p:nvSpPr>
        <p:spPr>
          <a:xfrm>
            <a:off x="4644675" y="3499945"/>
            <a:ext cx="3732070" cy="1242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Kieran is always enthusiastic and works diligently in lessons. He also has a good subject knowledge base and always adds interesting points in lessons</a:t>
            </a:r>
            <a:r>
              <a:rPr lang="en-GB" dirty="0" smtClean="0"/>
              <a:t>.</a:t>
            </a:r>
          </a:p>
          <a:p>
            <a:pPr algn="ctr"/>
            <a:r>
              <a:rPr lang="en-GB" b="1" dirty="0" smtClean="0"/>
              <a:t>Geography, Mrs Marshallsay/Mrs Trotman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9"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2218173919"/>
      </p:ext>
    </p:extLst>
  </p:cSld>
  <p:clrMapOvr>
    <a:masterClrMapping/>
  </p:clrMapOvr>
  <mc:AlternateContent xmlns:mc="http://schemas.openxmlformats.org/markup-compatibility/2006">
    <mc:Choice xmlns:p14="http://schemas.microsoft.com/office/powerpoint/2010/main" Requires="p14">
      <p:transition spd="slow" p14:dur="2000" advTm="15861"/>
    </mc:Choice>
    <mc:Fallback>
      <p:transition spd="slow" advTm="1586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Ambition Award</a:t>
            </a:r>
            <a:r>
              <a:rPr lang="en" dirty="0" smtClean="0"/>
              <a:t/>
            </a:r>
            <a:br>
              <a:rPr lang="en" dirty="0" smtClean="0"/>
            </a:br>
            <a:r>
              <a:rPr lang="en" dirty="0"/>
              <a:t/>
            </a:r>
            <a:br>
              <a:rPr lang="en" dirty="0"/>
            </a:br>
            <a:r>
              <a:rPr lang="en" dirty="0" smtClean="0"/>
              <a:t>Nominated by Subject Teachers</a:t>
            </a:r>
            <a:endParaRPr dirty="0"/>
          </a:p>
        </p:txBody>
      </p:sp>
      <p:sp>
        <p:nvSpPr>
          <p:cNvPr id="89" name="Google Shape;89;p16"/>
          <p:cNvSpPr txBox="1">
            <a:spLocks noGrp="1"/>
          </p:cNvSpPr>
          <p:nvPr>
            <p:ph type="body" idx="1"/>
          </p:nvPr>
        </p:nvSpPr>
        <p:spPr>
          <a:xfrm>
            <a:off x="4288371" y="73934"/>
            <a:ext cx="4166400" cy="446004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b="1" dirty="0" smtClean="0"/>
              <a:t>7RLJ/7L  </a:t>
            </a:r>
            <a:r>
              <a:rPr lang="en-GB" sz="2800" b="1" dirty="0" smtClean="0">
                <a:solidFill>
                  <a:srgbClr val="002060"/>
                </a:solidFill>
                <a:latin typeface="Imprint MT Shadow" panose="04020605060303030202" pitchFamily="82" charset="0"/>
              </a:rPr>
              <a:t>Ronnie Revers</a:t>
            </a:r>
          </a:p>
          <a:p>
            <a:pPr marL="0" lvl="0" indent="0" algn="l" rtl="0">
              <a:spcBef>
                <a:spcPts val="0"/>
              </a:spcBef>
              <a:spcAft>
                <a:spcPts val="0"/>
              </a:spcAft>
              <a:buNone/>
            </a:pPr>
            <a:endParaRPr lang="en-GB" sz="2800" b="1" dirty="0" smtClean="0">
              <a:latin typeface="Arial Black" panose="020B0A04020102020204" pitchFamily="34" charset="0"/>
            </a:endParaRPr>
          </a:p>
          <a:p>
            <a:pPr marL="0" lvl="0" indent="0" algn="l" rtl="0">
              <a:spcBef>
                <a:spcPts val="0"/>
              </a:spcBef>
              <a:spcAft>
                <a:spcPts val="0"/>
              </a:spcAft>
              <a:buNone/>
            </a:pPr>
            <a:endParaRPr sz="2800" b="1" dirty="0">
              <a:latin typeface="Arial Black" panose="020B0A04020102020204" pitchFamily="34" charset="0"/>
            </a:endParaRPr>
          </a:p>
        </p:txBody>
      </p:sp>
      <p:sp>
        <p:nvSpPr>
          <p:cNvPr id="3" name="Rounded Rectangle 2"/>
          <p:cNvSpPr/>
          <p:nvPr/>
        </p:nvSpPr>
        <p:spPr>
          <a:xfrm>
            <a:off x="4354946" y="969140"/>
            <a:ext cx="2739193" cy="1334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Ronnie is always </a:t>
            </a:r>
            <a:r>
              <a:rPr lang="en-GB" dirty="0"/>
              <a:t>very inquisitive and engaged, a leader in class discussions</a:t>
            </a:r>
            <a:r>
              <a:rPr lang="en-GB" dirty="0" smtClean="0"/>
              <a:t>.</a:t>
            </a:r>
          </a:p>
          <a:p>
            <a:pPr algn="ctr"/>
            <a:r>
              <a:rPr lang="en-GB" b="1" dirty="0" smtClean="0"/>
              <a:t>History, Miss Williams</a:t>
            </a:r>
          </a:p>
        </p:txBody>
      </p:sp>
      <p:sp>
        <p:nvSpPr>
          <p:cNvPr id="4" name="Rounded Rectangle 3"/>
          <p:cNvSpPr/>
          <p:nvPr/>
        </p:nvSpPr>
        <p:spPr>
          <a:xfrm>
            <a:off x="4288371" y="2285916"/>
            <a:ext cx="4726275" cy="1481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Ronnie has shown </a:t>
            </a:r>
            <a:r>
              <a:rPr lang="en-GB" dirty="0"/>
              <a:t>great independence in Mr Rees' absence. All work completed and handed in. Excellent </a:t>
            </a:r>
            <a:r>
              <a:rPr lang="en-GB" dirty="0" smtClean="0"/>
              <a:t>assessment </a:t>
            </a:r>
            <a:r>
              <a:rPr lang="en-GB" dirty="0"/>
              <a:t>results and </a:t>
            </a:r>
            <a:r>
              <a:rPr lang="en-GB" dirty="0" smtClean="0"/>
              <a:t>has shown </a:t>
            </a:r>
            <a:r>
              <a:rPr lang="en-GB" dirty="0"/>
              <a:t>maturity when improving his own learning and performance by completing all DIRT tasks </a:t>
            </a:r>
            <a:r>
              <a:rPr lang="en-GB" dirty="0" smtClean="0"/>
              <a:t>set.  </a:t>
            </a:r>
          </a:p>
          <a:p>
            <a:pPr algn="ctr"/>
            <a:r>
              <a:rPr lang="en-GB" b="1" dirty="0" smtClean="0"/>
              <a:t>Geography, Mrs Trotman</a:t>
            </a:r>
            <a:endParaRPr lang="en-GB"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9"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
        <p:nvSpPr>
          <p:cNvPr id="10" name="Rounded Rectangle 9"/>
          <p:cNvSpPr/>
          <p:nvPr/>
        </p:nvSpPr>
        <p:spPr>
          <a:xfrm>
            <a:off x="4212004" y="3808686"/>
            <a:ext cx="4879008" cy="1334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Ronnie always engages </a:t>
            </a:r>
            <a:r>
              <a:rPr lang="en-GB" dirty="0"/>
              <a:t>with </a:t>
            </a:r>
            <a:r>
              <a:rPr lang="en-GB" dirty="0" smtClean="0"/>
              <a:t>RS.  He is always </a:t>
            </a:r>
            <a:r>
              <a:rPr lang="en-GB" dirty="0"/>
              <a:t>polite, always willing to lead the class discussion. His work demonstrates thorough understanding of the </a:t>
            </a:r>
            <a:r>
              <a:rPr lang="en-GB" dirty="0" smtClean="0"/>
              <a:t>topic and he </a:t>
            </a:r>
            <a:r>
              <a:rPr lang="en-GB" dirty="0"/>
              <a:t>completes all tasks to the best standard! Da </a:t>
            </a:r>
            <a:r>
              <a:rPr lang="en-GB" dirty="0" err="1"/>
              <a:t>iawn</a:t>
            </a:r>
            <a:r>
              <a:rPr lang="en-GB" dirty="0" smtClean="0"/>
              <a:t>!</a:t>
            </a:r>
          </a:p>
          <a:p>
            <a:pPr algn="ctr"/>
            <a:r>
              <a:rPr lang="en-GB" b="1" dirty="0" smtClean="0"/>
              <a:t>RS, Miss Jefferies</a:t>
            </a:r>
          </a:p>
        </p:txBody>
      </p:sp>
    </p:spTree>
    <p:extLst>
      <p:ext uri="{BB962C8B-B14F-4D97-AF65-F5344CB8AC3E}">
        <p14:creationId xmlns:p14="http://schemas.microsoft.com/office/powerpoint/2010/main" val="651592786"/>
      </p:ext>
    </p:extLst>
  </p:cSld>
  <p:clrMapOvr>
    <a:masterClrMapping/>
  </p:clrMapOvr>
  <mc:AlternateContent xmlns:mc="http://schemas.openxmlformats.org/markup-compatibility/2006">
    <mc:Choice xmlns:p14="http://schemas.microsoft.com/office/powerpoint/2010/main" Requires="p14">
      <p:transition spd="slow" p14:dur="2000" advTm="24375"/>
    </mc:Choice>
    <mc:Fallback>
      <p:transition spd="slow" advTm="2437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Ambition Award</a:t>
            </a:r>
            <a:r>
              <a:rPr lang="en" dirty="0" smtClean="0"/>
              <a:t/>
            </a:r>
            <a:br>
              <a:rPr lang="en" dirty="0" smtClean="0"/>
            </a:br>
            <a:r>
              <a:rPr lang="en" dirty="0"/>
              <a:t/>
            </a:r>
            <a:br>
              <a:rPr lang="en" dirty="0"/>
            </a:br>
            <a:r>
              <a:rPr lang="en" dirty="0" smtClean="0"/>
              <a:t>Nominated by Subject Teachers</a:t>
            </a:r>
            <a:endParaRPr dirty="0"/>
          </a:p>
        </p:txBody>
      </p:sp>
      <p:sp>
        <p:nvSpPr>
          <p:cNvPr id="89" name="Google Shape;89;p16"/>
          <p:cNvSpPr txBox="1">
            <a:spLocks noGrp="1"/>
          </p:cNvSpPr>
          <p:nvPr>
            <p:ph type="body" idx="1"/>
          </p:nvPr>
        </p:nvSpPr>
        <p:spPr>
          <a:xfrm>
            <a:off x="4375437" y="0"/>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b="1" dirty="0" smtClean="0"/>
              <a:t>7N/7MJD  </a:t>
            </a:r>
            <a:r>
              <a:rPr lang="en-GB" sz="2800" b="1" dirty="0" smtClean="0">
                <a:solidFill>
                  <a:srgbClr val="002060"/>
                </a:solidFill>
                <a:latin typeface="Imprint MT Shadow" panose="04020605060303030202" pitchFamily="82" charset="0"/>
              </a:rPr>
              <a:t>Isabelle Barnett</a:t>
            </a:r>
          </a:p>
          <a:p>
            <a:pPr marL="0" lvl="0" indent="0" algn="l" rtl="0">
              <a:spcBef>
                <a:spcPts val="0"/>
              </a:spcBef>
              <a:spcAft>
                <a:spcPts val="0"/>
              </a:spcAft>
              <a:buNone/>
            </a:pPr>
            <a:endParaRPr sz="2800" b="1" dirty="0">
              <a:latin typeface="Arial Black" panose="020B0A04020102020204" pitchFamily="34" charset="0"/>
            </a:endParaRPr>
          </a:p>
        </p:txBody>
      </p:sp>
      <p:sp>
        <p:nvSpPr>
          <p:cNvPr id="3" name="Rounded Rectangle 2"/>
          <p:cNvSpPr/>
          <p:nvPr/>
        </p:nvSpPr>
        <p:spPr>
          <a:xfrm>
            <a:off x="4789307" y="1229858"/>
            <a:ext cx="2533891" cy="1051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Isabelle is always </a:t>
            </a:r>
            <a:r>
              <a:rPr lang="en-GB" dirty="0"/>
              <a:t>positive, offers answers and hardworking during lessons</a:t>
            </a:r>
            <a:r>
              <a:rPr lang="en-GB" dirty="0" smtClean="0"/>
              <a:t>.</a:t>
            </a:r>
          </a:p>
          <a:p>
            <a:pPr algn="ctr"/>
            <a:r>
              <a:rPr lang="en-GB" b="1" dirty="0" smtClean="0"/>
              <a:t>English, Mr Thomas</a:t>
            </a:r>
          </a:p>
        </p:txBody>
      </p:sp>
      <p:sp>
        <p:nvSpPr>
          <p:cNvPr id="4" name="Rounded Rectangle 3"/>
          <p:cNvSpPr/>
          <p:nvPr/>
        </p:nvSpPr>
        <p:spPr>
          <a:xfrm>
            <a:off x="4691852" y="2792794"/>
            <a:ext cx="4109582" cy="1435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Isabelle is such a friendly, happy student to have in the </a:t>
            </a:r>
            <a:r>
              <a:rPr lang="en-GB" dirty="0" smtClean="0"/>
              <a:t>class; </a:t>
            </a:r>
            <a:r>
              <a:rPr lang="en-GB" dirty="0"/>
              <a:t>she brightens my day. She works so hard to keep a beautiful sketchbook, every piece of work is thoroughly completed to the best of her ability both in class and at home</a:t>
            </a:r>
            <a:r>
              <a:rPr lang="en-GB" dirty="0" smtClean="0"/>
              <a:t>.</a:t>
            </a:r>
          </a:p>
          <a:p>
            <a:pPr algn="ctr"/>
            <a:r>
              <a:rPr lang="en-GB" b="1" dirty="0" smtClean="0"/>
              <a:t>Art, Mrs Allen-Bevan </a:t>
            </a:r>
            <a:endParaRPr lang="en-GB"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10"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1086634867"/>
      </p:ext>
    </p:extLst>
  </p:cSld>
  <p:clrMapOvr>
    <a:masterClrMapping/>
  </p:clrMapOvr>
  <mc:AlternateContent xmlns:mc="http://schemas.openxmlformats.org/markup-compatibility/2006">
    <mc:Choice xmlns:p14="http://schemas.microsoft.com/office/powerpoint/2010/main" Requires="p14">
      <p:transition spd="slow" p14:dur="2000" advTm="19394"/>
    </mc:Choice>
    <mc:Fallback>
      <p:transition spd="slow" advTm="1939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solidFill>
                  <a:schemeClr val="bg1"/>
                </a:solidFill>
              </a:rPr>
              <a:t>Readiness Award</a:t>
            </a:r>
            <a:r>
              <a:rPr lang="en" dirty="0" smtClean="0"/>
              <a:t/>
            </a:r>
            <a:br>
              <a:rPr lang="en" dirty="0" smtClean="0"/>
            </a:br>
            <a:r>
              <a:rPr lang="en" dirty="0"/>
              <a:t/>
            </a:r>
            <a:br>
              <a:rPr lang="en" dirty="0"/>
            </a:br>
            <a:r>
              <a:rPr lang="en" dirty="0" smtClean="0"/>
              <a:t>Nominated by Form Tutors</a:t>
            </a:r>
            <a:endParaRPr dirty="0"/>
          </a:p>
        </p:txBody>
      </p:sp>
      <p:sp>
        <p:nvSpPr>
          <p:cNvPr id="89" name="Google Shape;89;p16"/>
          <p:cNvSpPr txBox="1">
            <a:spLocks noGrp="1"/>
          </p:cNvSpPr>
          <p:nvPr>
            <p:ph type="body" idx="1"/>
          </p:nvPr>
        </p:nvSpPr>
        <p:spPr>
          <a:xfrm>
            <a:off x="4644674" y="180753"/>
            <a:ext cx="4414265" cy="4418772"/>
          </a:xfrm>
          <a:prstGeom prst="rect">
            <a:avLst/>
          </a:prstGeom>
        </p:spPr>
        <p:txBody>
          <a:bodyPr spcFirstLastPara="1" wrap="square" lIns="91425" tIns="91425" rIns="91425" bIns="91425" anchor="t" anchorCtr="0">
            <a:normAutofit/>
          </a:bodyPr>
          <a:lstStyle/>
          <a:p>
            <a:pPr marL="0" lvl="0" indent="0">
              <a:buNone/>
            </a:pPr>
            <a:r>
              <a:rPr lang="en-GB" sz="2400" b="1" dirty="0" smtClean="0"/>
              <a:t>7JWC</a:t>
            </a:r>
            <a:endParaRPr lang="en-GB" sz="2400" b="1" dirty="0"/>
          </a:p>
          <a:p>
            <a:pPr marL="0" lvl="0" indent="0">
              <a:buNone/>
            </a:pPr>
            <a:r>
              <a:rPr lang="en-GB" sz="2800" b="1" dirty="0" smtClean="0">
                <a:solidFill>
                  <a:srgbClr val="002060"/>
                </a:solidFill>
                <a:latin typeface="Arial Black" panose="020B0A04020102020204" pitchFamily="34" charset="0"/>
              </a:rPr>
              <a:t>Paul-Antoine </a:t>
            </a:r>
            <a:r>
              <a:rPr lang="en-GB" sz="2800" b="1" dirty="0" err="1" smtClean="0">
                <a:solidFill>
                  <a:srgbClr val="002060"/>
                </a:solidFill>
                <a:latin typeface="Arial Black" panose="020B0A04020102020204" pitchFamily="34" charset="0"/>
              </a:rPr>
              <a:t>Benlian</a:t>
            </a:r>
            <a:endParaRPr lang="en-GB" sz="2800" b="1" dirty="0">
              <a:solidFill>
                <a:srgbClr val="002060"/>
              </a:solidFill>
              <a:latin typeface="Arial Black" panose="020B0A04020102020204" pitchFamily="34" charset="0"/>
            </a:endParaRPr>
          </a:p>
          <a:p>
            <a:pPr marL="0" lvl="0" indent="0" algn="l" rtl="0">
              <a:spcBef>
                <a:spcPts val="0"/>
              </a:spcBef>
              <a:spcAft>
                <a:spcPts val="0"/>
              </a:spcAft>
              <a:buNone/>
            </a:pPr>
            <a:endParaRPr sz="1800" b="1" dirty="0"/>
          </a:p>
        </p:txBody>
      </p:sp>
      <p:sp>
        <p:nvSpPr>
          <p:cNvPr id="3" name="Rectangle 2"/>
          <p:cNvSpPr/>
          <p:nvPr/>
        </p:nvSpPr>
        <p:spPr>
          <a:xfrm>
            <a:off x="4511213" y="2550225"/>
            <a:ext cx="4414264" cy="2343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Mr Crocker</a:t>
            </a:r>
          </a:p>
          <a:p>
            <a:pPr algn="ctr"/>
            <a:r>
              <a:rPr lang="en-GB" dirty="0"/>
              <a:t>Paul enters form every day with a huge smile on his face and has been very friendly and enthusiastic since the day he began year 7. Paul has also thrown himself in to several extra curricular activities offered by the school including all of the PE </a:t>
            </a:r>
            <a:r>
              <a:rPr lang="en-GB" dirty="0" smtClean="0"/>
              <a:t>clubs, </a:t>
            </a:r>
            <a:r>
              <a:rPr lang="en-GB" dirty="0"/>
              <a:t>as well as music club and piano lessons. He is always happy to help his peers and has been a real pleasure in 7JWC.</a:t>
            </a:r>
            <a:endParaRPr lang="en-GB" sz="1800" b="1"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8"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2781497944"/>
      </p:ext>
    </p:extLst>
  </p:cSld>
  <p:clrMapOvr>
    <a:masterClrMapping/>
  </p:clrMapOvr>
  <mc:AlternateContent xmlns:mc="http://schemas.openxmlformats.org/markup-compatibility/2006">
    <mc:Choice xmlns:p14="http://schemas.microsoft.com/office/powerpoint/2010/main" Requires="p14">
      <p:transition spd="slow" p14:dur="2000" advTm="18602"/>
    </mc:Choice>
    <mc:Fallback>
      <p:transition spd="slow" advTm="1860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dirty="0" smtClean="0"/>
              <a:t>Readiness Award</a:t>
            </a:r>
            <a:r>
              <a:rPr lang="en" dirty="0" smtClean="0"/>
              <a:t/>
            </a:r>
            <a:br>
              <a:rPr lang="en" dirty="0" smtClean="0"/>
            </a:br>
            <a:r>
              <a:rPr lang="en" dirty="0"/>
              <a:t/>
            </a:r>
            <a:br>
              <a:rPr lang="en" dirty="0"/>
            </a:br>
            <a:r>
              <a:rPr lang="en" dirty="0" smtClean="0"/>
              <a:t>Nominated by Form Tutors</a:t>
            </a:r>
            <a:endParaRPr dirty="0"/>
          </a:p>
        </p:txBody>
      </p:sp>
      <p:sp>
        <p:nvSpPr>
          <p:cNvPr id="89" name="Google Shape;89;p16"/>
          <p:cNvSpPr txBox="1">
            <a:spLocks noGrp="1"/>
          </p:cNvSpPr>
          <p:nvPr>
            <p:ph type="body" idx="1"/>
          </p:nvPr>
        </p:nvSpPr>
        <p:spPr>
          <a:xfrm>
            <a:off x="4644675" y="216568"/>
            <a:ext cx="4166400" cy="4382957"/>
          </a:xfrm>
          <a:prstGeom prst="rect">
            <a:avLst/>
          </a:prstGeom>
        </p:spPr>
        <p:txBody>
          <a:bodyPr spcFirstLastPara="1" wrap="square" lIns="91425" tIns="91425" rIns="91425" bIns="91425" anchor="t" anchorCtr="0">
            <a:normAutofit/>
          </a:bodyPr>
          <a:lstStyle/>
          <a:p>
            <a:pPr marL="0" lvl="0" indent="0">
              <a:buNone/>
            </a:pPr>
            <a:r>
              <a:rPr lang="en-GB" sz="2400" b="1" dirty="0" smtClean="0"/>
              <a:t>7JAD</a:t>
            </a:r>
            <a:endParaRPr lang="en-GB" sz="2400" b="1" dirty="0"/>
          </a:p>
          <a:p>
            <a:pPr marL="0" lvl="0" indent="0">
              <a:buNone/>
            </a:pPr>
            <a:r>
              <a:rPr lang="en-GB" sz="2800" b="1" dirty="0" smtClean="0">
                <a:solidFill>
                  <a:srgbClr val="002060"/>
                </a:solidFill>
                <a:latin typeface="Arial Black" panose="020B0A04020102020204" pitchFamily="34" charset="0"/>
              </a:rPr>
              <a:t>Pau </a:t>
            </a:r>
            <a:r>
              <a:rPr lang="en-GB" sz="2800" b="1" dirty="0" err="1" smtClean="0">
                <a:solidFill>
                  <a:srgbClr val="002060"/>
                </a:solidFill>
                <a:latin typeface="Arial Black" panose="020B0A04020102020204" pitchFamily="34" charset="0"/>
              </a:rPr>
              <a:t>Caffery</a:t>
            </a:r>
            <a:endParaRPr lang="en-GB" sz="2800" b="1" dirty="0">
              <a:solidFill>
                <a:srgbClr val="002060"/>
              </a:solidFill>
              <a:latin typeface="Arial Black" panose="020B0A04020102020204" pitchFamily="34" charset="0"/>
            </a:endParaRPr>
          </a:p>
          <a:p>
            <a:pPr marL="0" lvl="0" indent="0" algn="l" rtl="0">
              <a:spcBef>
                <a:spcPts val="0"/>
              </a:spcBef>
              <a:spcAft>
                <a:spcPts val="0"/>
              </a:spcAft>
              <a:buNone/>
            </a:pPr>
            <a:endParaRPr sz="1800" b="1" dirty="0"/>
          </a:p>
        </p:txBody>
      </p:sp>
      <p:sp>
        <p:nvSpPr>
          <p:cNvPr id="3" name="Rectangle 2"/>
          <p:cNvSpPr/>
          <p:nvPr/>
        </p:nvSpPr>
        <p:spPr>
          <a:xfrm>
            <a:off x="4731741" y="2846461"/>
            <a:ext cx="3765399" cy="210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Mrs David</a:t>
            </a:r>
          </a:p>
          <a:p>
            <a:pPr algn="ctr"/>
            <a:r>
              <a:rPr lang="en-GB" sz="2000" dirty="0"/>
              <a:t>Pau is always polite, conscientious and works to the best of his ability. He is kind and considerate to staff and his peers. </a:t>
            </a:r>
            <a:r>
              <a:rPr lang="en-GB" sz="2000" dirty="0" smtClean="0"/>
              <a:t>He is a </a:t>
            </a:r>
            <a:r>
              <a:rPr lang="en-GB" sz="2000" dirty="0"/>
              <a:t>lovely pupil.</a:t>
            </a:r>
            <a:r>
              <a:rPr lang="en-GB" sz="16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61" y="2550225"/>
            <a:ext cx="1163189" cy="1347197"/>
          </a:xfrm>
          <a:prstGeom prst="rect">
            <a:avLst/>
          </a:prstGeom>
        </p:spPr>
      </p:pic>
      <p:pic>
        <p:nvPicPr>
          <p:cNvPr id="8" name="Google Shape;90;p16"/>
          <p:cNvPicPr preferRelativeResize="0"/>
          <p:nvPr/>
        </p:nvPicPr>
        <p:blipFill>
          <a:blip r:embed="rId4">
            <a:alphaModFix/>
          </a:blip>
          <a:stretch>
            <a:fillRect/>
          </a:stretch>
        </p:blipFill>
        <p:spPr>
          <a:xfrm>
            <a:off x="2301766" y="2550225"/>
            <a:ext cx="1360155" cy="1347197"/>
          </a:xfrm>
          <a:prstGeom prst="rect">
            <a:avLst/>
          </a:prstGeom>
          <a:noFill/>
          <a:ln>
            <a:noFill/>
          </a:ln>
        </p:spPr>
      </p:pic>
    </p:spTree>
    <p:extLst>
      <p:ext uri="{BB962C8B-B14F-4D97-AF65-F5344CB8AC3E}">
        <p14:creationId xmlns:p14="http://schemas.microsoft.com/office/powerpoint/2010/main" val="2466905740"/>
      </p:ext>
    </p:extLst>
  </p:cSld>
  <p:clrMapOvr>
    <a:masterClrMapping/>
  </p:clrMapOvr>
  <mc:AlternateContent xmlns:mc="http://schemas.openxmlformats.org/markup-compatibility/2006">
    <mc:Choice xmlns:p14="http://schemas.microsoft.com/office/powerpoint/2010/main" Requires="p14">
      <p:transition spd="slow" p14:dur="2000" advTm="9225"/>
    </mc:Choice>
    <mc:Fallback>
      <p:transition spd="slow" advTm="9225"/>
    </mc:Fallback>
  </mc:AlternateContent>
  <p:timing>
    <p:tnLst>
      <p:par>
        <p:cTn id="1" dur="indefinite" restart="never" nodeType="tmRoot"/>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904</Words>
  <Application>Microsoft Office PowerPoint</Application>
  <PresentationFormat>On-screen Show (16:9)</PresentationFormat>
  <Paragraphs>83</Paragraphs>
  <Slides>16</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Apple Boy BTN</vt:lpstr>
      <vt:lpstr>Roboto</vt:lpstr>
      <vt:lpstr>Imprint MT Shadow</vt:lpstr>
      <vt:lpstr>Comic Sans MS</vt:lpstr>
      <vt:lpstr>Merriweather</vt:lpstr>
      <vt:lpstr>Arial Black</vt:lpstr>
      <vt:lpstr>Arial</vt:lpstr>
      <vt:lpstr>Paradigm</vt:lpstr>
      <vt:lpstr>Year 7 Graduation 2021-2022</vt:lpstr>
      <vt:lpstr>Graduation 2021-2022</vt:lpstr>
      <vt:lpstr>Ambition Award  Nominated by Subject Teachers</vt:lpstr>
      <vt:lpstr>Ambition Award  Nominated by Subject Teachers</vt:lpstr>
      <vt:lpstr>Ambition Award  Nominated by Subject Teachers</vt:lpstr>
      <vt:lpstr>Ambition Award  Nominated by Subject Teachers</vt:lpstr>
      <vt:lpstr>Ambition Award  Nominated by Subject Teachers</vt:lpstr>
      <vt:lpstr>Readiness Award  Nominated by Form Tutors</vt:lpstr>
      <vt:lpstr>Readiness Award  Nominated by Form Tutors</vt:lpstr>
      <vt:lpstr>Readiness Award  Nominated by Form Tutors</vt:lpstr>
      <vt:lpstr>Readiness Award  Nominated by Form Tutors</vt:lpstr>
      <vt:lpstr>Readiness Award  Nominated by Form Tutors</vt:lpstr>
      <vt:lpstr>Readiness Award  Nominated by Form Tutors</vt:lpstr>
      <vt:lpstr>Transition Award</vt:lpstr>
      <vt:lpstr>Bilingualism Award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Graduation 2020-2021</dc:title>
  <dc:creator>H Marshallsay</dc:creator>
  <cp:lastModifiedBy>H Marshallsay</cp:lastModifiedBy>
  <cp:revision>39</cp:revision>
  <cp:lastPrinted>2021-04-29T21:12:39Z</cp:lastPrinted>
  <dcterms:modified xsi:type="dcterms:W3CDTF">2022-02-21T14:57:39Z</dcterms:modified>
</cp:coreProperties>
</file>